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7" r:id="rId2"/>
    <p:sldId id="428" r:id="rId3"/>
    <p:sldId id="429" r:id="rId4"/>
    <p:sldId id="425" r:id="rId5"/>
    <p:sldId id="413" r:id="rId6"/>
    <p:sldId id="390" r:id="rId7"/>
    <p:sldId id="430" r:id="rId8"/>
    <p:sldId id="426" r:id="rId9"/>
    <p:sldId id="431" r:id="rId10"/>
    <p:sldId id="412" r:id="rId11"/>
    <p:sldId id="432" r:id="rId12"/>
    <p:sldId id="389" r:id="rId13"/>
    <p:sldId id="434" r:id="rId14"/>
    <p:sldId id="397" r:id="rId15"/>
    <p:sldId id="404" r:id="rId16"/>
    <p:sldId id="414" r:id="rId17"/>
    <p:sldId id="399" r:id="rId18"/>
    <p:sldId id="436" r:id="rId19"/>
    <p:sldId id="423" r:id="rId20"/>
    <p:sldId id="4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2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32" y="23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15/1/2025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037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Probability theory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:r>
                  <a:rPr lang="en-AU" sz="4000" dirty="0">
                    <a:cs typeface="Arial"/>
                  </a:rPr>
                  <a:t>If outcomes </a:t>
                </a:r>
                <a14:m>
                  <m:oMath xmlns:m="http://schemas.openxmlformats.org/officeDocument/2006/math">
                    <m:r>
                      <a:rPr lang="en-AU" sz="4000" dirty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4000" dirty="0"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4000" dirty="0"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4000" dirty="0">
                    <a:cs typeface="Arial"/>
                  </a:rPr>
                  <a:t> are independent, the conjunction of the two independent outcomes is the product of their probabilities.</a:t>
                </a:r>
              </a:p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4000" dirty="0"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4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  <m:r>
                        <a:rPr lang="en-AU" sz="4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r>
                        <a:rPr lang="en-AU" sz="4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400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000" dirty="0">
                  <a:cs typeface="Arial"/>
                </a:endParaRP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968" t="-2484" r="-26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21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  <m:r>
                            <a:rPr lang="en-AU" sz="4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</m:e>
                      </m:d>
                      <m:r>
                        <a:rPr lang="en-AU" sz="4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</m:e>
                      </m:d>
                      <m:r>
                        <a:rPr lang="en-AU" sz="4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r>
                        <a:rPr lang="en-AU" sz="4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</m:e>
                      </m:d>
                    </m:oMath>
                  </m:oMathPara>
                </a14:m>
                <a:endParaRPr lang="en-AU" sz="44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=</m:t>
                      </m:r>
                      <m:f>
                        <m:fPr>
                          <m:type m:val="skw"/>
                          <m:ctrlPr>
                            <a:rPr lang="en-AU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4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×</m:t>
                      </m:r>
                      <m:f>
                        <m:fPr>
                          <m:type m:val="skw"/>
                          <m:ctrlPr>
                            <a:rPr lang="en-AU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AU" sz="44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</m:t>
                      </m:r>
                      <m:r>
                        <a:rPr lang="en-AU" sz="4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AU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4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2704</m:t>
                          </m:r>
                        </m:den>
                      </m:f>
                    </m:oMath>
                  </m:oMathPara>
                </a14:m>
                <a:endParaRPr lang="en-AU" sz="440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400" dirty="0">
                  <a:cs typeface="Arial"/>
                </a:endParaRP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9627" b="-263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51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8D0194-C39B-A82E-25AB-1B1D292B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4400" spc="-10" dirty="0">
                    <a:solidFill>
                      <a:schemeClr val="tx1"/>
                    </a:solidFill>
                    <a:cs typeface="Arial"/>
                  </a:rPr>
                  <a:t>The probability of outcome </a:t>
                </a:r>
                <a14:m>
                  <m:oMath xmlns:m="http://schemas.openxmlformats.org/officeDocument/2006/math">
                    <m:r>
                      <a:rPr lang="en-AU" sz="4400" i="1" spc="-1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4400" spc="-10" dirty="0">
                    <a:solidFill>
                      <a:schemeClr val="tx1"/>
                    </a:solidFill>
                    <a:cs typeface="Arial"/>
                  </a:rPr>
                  <a:t> conditional on outcome </a:t>
                </a:r>
                <a14:m>
                  <m:oMath xmlns:m="http://schemas.openxmlformats.org/officeDocument/2006/math">
                    <m:r>
                      <a:rPr lang="en-AU" sz="4400" i="1" spc="-1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4400" spc="-10" dirty="0">
                    <a:solidFill>
                      <a:schemeClr val="tx1"/>
                    </a:solidFill>
                    <a:cs typeface="Arial"/>
                  </a:rPr>
                  <a:t> occurring.</a:t>
                </a:r>
              </a:p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4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a:rPr lang="en-AU" sz="4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4400" spc="-1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400" dirty="0">
                  <a:solidFill>
                    <a:schemeClr val="tx1"/>
                  </a:solidFill>
                  <a:cs typeface="Arial"/>
                </a:endParaRPr>
              </a:p>
              <a:p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5" t="-2795" r="-25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6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ce</m:t>
                          </m:r>
                          <m:r>
                            <a:rPr lang="en-AU" sz="32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st</m:t>
                          </m:r>
                          <m:r>
                            <a:rPr lang="en-AU" sz="32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m:rPr>
                              <m:nor/>
                            </m:rPr>
                            <a:rPr lang="en-AU" sz="3200" i="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nd</m:t>
                          </m:r>
                        </m:e>
                      </m:d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ce</m:t>
                          </m:r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st</m:t>
                          </m:r>
                        </m:e>
                      </m:d>
                      <m:r>
                        <a:rPr lang="en-AU" sz="320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32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en-AU" sz="32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320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nd</m:t>
                          </m:r>
                          <m: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n-AU" sz="32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ce</m:t>
                          </m:r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AU" sz="32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st</m:t>
                          </m:r>
                        </m:e>
                      </m:d>
                    </m:oMath>
                  </m:oMathPara>
                </a14:m>
                <a:endParaRPr lang="en-AU" sz="32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</m:t>
                      </m:r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num>
                        <m:den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×</m:t>
                      </m:r>
                      <m:f>
                        <m:fPr>
                          <m:type m:val="skw"/>
                          <m:ctrlP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num>
                        <m:den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en-AU" sz="32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</m:t>
                      </m:r>
                      <m:r>
                        <a:rPr lang="en-AU" sz="32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2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221</m:t>
                          </m:r>
                        </m:den>
                      </m:f>
                    </m:oMath>
                  </m:oMathPara>
                </a14:m>
                <a:endParaRPr lang="en-AU" sz="32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2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2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52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49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4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80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48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8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480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𝐴</m:t>
                              </m:r>
                              <m:r>
                                <a:rPr lang="en-AU" sz="4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AU" sz="4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4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48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26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44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  <m:r>
                        <a:rPr lang="en-AU" sz="44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44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4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Ace</m:t>
                          </m:r>
                          <m:r>
                            <m:rPr>
                              <m:nor/>
                            </m:rPr>
                            <a:rPr lang="en-AU" sz="28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8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AU" sz="28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nd</m:t>
                          </m:r>
                          <m:r>
                            <a:rPr lang="en-AU" sz="28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n-AU" sz="2800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Ace</m:t>
                          </m:r>
                          <m:r>
                            <a:rPr lang="en-AU" sz="2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AU" sz="2800" b="0" i="0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st</m:t>
                          </m:r>
                        </m:e>
                      </m:d>
                      <m:r>
                        <a:rPr lang="en-AU" sz="2800" i="1" spc="-1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80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AU" sz="2800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ce</m:t>
                              </m:r>
                              <m:r>
                                <a:rPr lang="en-AU" sz="2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st</m:t>
                              </m:r>
                              <m: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r>
                                <m:rPr>
                                  <m:nor/>
                                </m:rPr>
                                <a:rPr lang="en-AU" sz="2800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Ace</m:t>
                              </m:r>
                              <m:r>
                                <m:rPr>
                                  <m:nor/>
                                </m:rPr>
                                <a:rPr lang="en-AU" sz="2800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nd</m:t>
                              </m:r>
                            </m:e>
                          </m:d>
                        </m:num>
                        <m:den>
                          <m:r>
                            <a:rPr lang="en-AU" sz="2800" i="1" spc="-1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Ace</m:t>
                              </m:r>
                              <m:r>
                                <a:rPr lang="en-AU" sz="2800" i="1" spc="-1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AU" sz="2800" b="0" i="0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st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28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                   =</m:t>
                      </m:r>
                      <m:f>
                        <m:fPr>
                          <m:ctrlPr>
                            <a:rPr lang="en-AU" sz="2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221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800" b="0" i="1" spc="-1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52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800" b="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pc="-1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                   =</m:t>
                      </m:r>
                      <m:f>
                        <m:fPr>
                          <m:ctrlPr>
                            <a:rPr lang="en-AU" sz="2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num>
                        <m:den>
                          <m:r>
                            <a:rPr lang="en-AU" sz="2800" b="0" i="1" spc="-1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en-AU" sz="2800" i="1" spc="-10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28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69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49041-7C44-59B4-D2F6-308E26A2F89A}"/>
              </a:ext>
            </a:extLst>
          </p:cNvPr>
          <p:cNvSpPr txBox="1"/>
          <p:nvPr/>
        </p:nvSpPr>
        <p:spPr>
          <a:xfrm>
            <a:off x="1287227" y="1380158"/>
            <a:ext cx="6726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Monty Hall problem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75A0206-18AF-B4F6-1EEA-A9689DBAB6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122895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10737">
              <a:buClr>
                <a:srgbClr val="0000FF"/>
              </a:buClr>
              <a:tabLst>
                <a:tab pos="369964" algn="l"/>
              </a:tabLst>
            </a:pPr>
            <a:r>
              <a:rPr lang="en-AU" sz="2800" i="1" dirty="0">
                <a:cs typeface="Arial"/>
              </a:rPr>
              <a:t>Suppose you’re on a game show and you’re given the choice of three doors: Behind one door is a car; behind the others, goats. You pick a door, say No. 1, and the host, who knows what’s behind the doors, opens another door, say No. 3, which has a goat. He then says to you, “Do you want to pick door No. 2?” Is it to your advantage to switch your choice?</a:t>
            </a:r>
          </a:p>
        </p:txBody>
      </p:sp>
    </p:spTree>
    <p:extLst>
      <p:ext uri="{BB962C8B-B14F-4D97-AF65-F5344CB8AC3E}">
        <p14:creationId xmlns:p14="http://schemas.microsoft.com/office/powerpoint/2010/main" val="152440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A0B51F-1F8E-26CF-EC92-7A976E53045F}"/>
              </a:ext>
            </a:extLst>
          </p:cNvPr>
          <p:cNvSpPr txBox="1"/>
          <p:nvPr/>
        </p:nvSpPr>
        <p:spPr>
          <a:xfrm>
            <a:off x="1264024" y="359104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Car location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FCCD1-65D2-263C-0642-5EB6A8CB4E38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679796" y="2770296"/>
            <a:ext cx="1365527" cy="1005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039779-ED1A-0FCA-0A8B-0D9E768CC122}"/>
              </a:ext>
            </a:extLst>
          </p:cNvPr>
          <p:cNvCxnSpPr>
            <a:cxnSpLocks/>
          </p:cNvCxnSpPr>
          <p:nvPr/>
        </p:nvCxnSpPr>
        <p:spPr>
          <a:xfrm>
            <a:off x="2679796" y="3775708"/>
            <a:ext cx="13565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1A92E2-4D04-AD21-021B-135AC55C79B5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679796" y="3775708"/>
            <a:ext cx="1365527" cy="1005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1C60C6-1A6C-8390-025F-C8C1155D1073}"/>
              </a:ext>
            </a:extLst>
          </p:cNvPr>
          <p:cNvSpPr txBox="1"/>
          <p:nvPr/>
        </p:nvSpPr>
        <p:spPr>
          <a:xfrm>
            <a:off x="4045324" y="3597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Door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0FF51-BC7F-F7DC-9741-8FEA14A87489}"/>
              </a:ext>
            </a:extLst>
          </p:cNvPr>
          <p:cNvSpPr txBox="1"/>
          <p:nvPr/>
        </p:nvSpPr>
        <p:spPr>
          <a:xfrm>
            <a:off x="4045323" y="258563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Door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DB647-9E74-6CE8-53C7-068913C68200}"/>
              </a:ext>
            </a:extLst>
          </p:cNvPr>
          <p:cNvSpPr txBox="1"/>
          <p:nvPr/>
        </p:nvSpPr>
        <p:spPr>
          <a:xfrm>
            <a:off x="4045323" y="4596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Door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2E899-B7AA-8DF3-6DCB-C379E5B71B3C}"/>
              </a:ext>
            </a:extLst>
          </p:cNvPr>
          <p:cNvSpPr txBox="1"/>
          <p:nvPr/>
        </p:nvSpPr>
        <p:spPr>
          <a:xfrm>
            <a:off x="3201969" y="2985773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1/3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233C42-032C-B522-6AE2-59F8FD57900C}"/>
              </a:ext>
            </a:extLst>
          </p:cNvPr>
          <p:cNvCxnSpPr>
            <a:cxnSpLocks/>
          </p:cNvCxnSpPr>
          <p:nvPr/>
        </p:nvCxnSpPr>
        <p:spPr>
          <a:xfrm flipV="1">
            <a:off x="7113459" y="2011769"/>
            <a:ext cx="1408629" cy="757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E792E3-F083-060B-206E-F6F99CE6B2B1}"/>
              </a:ext>
            </a:extLst>
          </p:cNvPr>
          <p:cNvCxnSpPr>
            <a:cxnSpLocks/>
          </p:cNvCxnSpPr>
          <p:nvPr/>
        </p:nvCxnSpPr>
        <p:spPr>
          <a:xfrm>
            <a:off x="7113459" y="2762940"/>
            <a:ext cx="1408629" cy="592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B828CA-C5BB-8B71-456F-50A24E0A701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922486" y="2757742"/>
            <a:ext cx="927636" cy="12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2A2BC7-C12B-3398-0FCD-23C48D4B63F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22487" y="3782432"/>
            <a:ext cx="9276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3D29E6-7AA6-8D71-0C7E-CD45C561D35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22486" y="4777531"/>
            <a:ext cx="927636" cy="3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B8381C-7576-0140-3DB9-658EB1BD0B56}"/>
              </a:ext>
            </a:extLst>
          </p:cNvPr>
          <p:cNvSpPr txBox="1"/>
          <p:nvPr/>
        </p:nvSpPr>
        <p:spPr>
          <a:xfrm>
            <a:off x="5813927" y="2573076"/>
            <a:ext cx="13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Host opens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A2196-590E-936C-59F0-D0D2DA3B2FB5}"/>
              </a:ext>
            </a:extLst>
          </p:cNvPr>
          <p:cNvSpPr txBox="1"/>
          <p:nvPr/>
        </p:nvSpPr>
        <p:spPr>
          <a:xfrm>
            <a:off x="5813927" y="358790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Host opens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10333-2466-6D0B-4270-A1CED9B9076D}"/>
              </a:ext>
            </a:extLst>
          </p:cNvPr>
          <p:cNvSpPr txBox="1"/>
          <p:nvPr/>
        </p:nvSpPr>
        <p:spPr>
          <a:xfrm>
            <a:off x="5846957" y="459286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Host opens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DD8974-6F3C-6AE9-EB42-D43F4F5C33B3}"/>
              </a:ext>
            </a:extLst>
          </p:cNvPr>
          <p:cNvCxnSpPr>
            <a:cxnSpLocks/>
          </p:cNvCxnSpPr>
          <p:nvPr/>
        </p:nvCxnSpPr>
        <p:spPr>
          <a:xfrm>
            <a:off x="7165579" y="4777531"/>
            <a:ext cx="13565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308EB2-10A4-6FA8-3E1F-6883EC82003A}"/>
              </a:ext>
            </a:extLst>
          </p:cNvPr>
          <p:cNvCxnSpPr>
            <a:cxnSpLocks/>
          </p:cNvCxnSpPr>
          <p:nvPr/>
        </p:nvCxnSpPr>
        <p:spPr>
          <a:xfrm>
            <a:off x="7165579" y="3782432"/>
            <a:ext cx="13565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70AFB0-24DD-1FAE-F91E-9C145D84101F}"/>
              </a:ext>
            </a:extLst>
          </p:cNvPr>
          <p:cNvSpPr txBox="1"/>
          <p:nvPr/>
        </p:nvSpPr>
        <p:spPr>
          <a:xfrm>
            <a:off x="8561273" y="1827103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Door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96C80B-61F0-C9C9-68C5-016AEEFBB34E}"/>
              </a:ext>
            </a:extLst>
          </p:cNvPr>
          <p:cNvSpPr txBox="1"/>
          <p:nvPr/>
        </p:nvSpPr>
        <p:spPr>
          <a:xfrm>
            <a:off x="8566065" y="3162482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Door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B66784-771A-422E-D031-05D760E8529B}"/>
              </a:ext>
            </a:extLst>
          </p:cNvPr>
          <p:cNvSpPr txBox="1"/>
          <p:nvPr/>
        </p:nvSpPr>
        <p:spPr>
          <a:xfrm>
            <a:off x="8566064" y="3600753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Door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2E0D5B-A7D9-47DC-22DA-3EC6FF3EC2B6}"/>
              </a:ext>
            </a:extLst>
          </p:cNvPr>
          <p:cNvSpPr txBox="1"/>
          <p:nvPr/>
        </p:nvSpPr>
        <p:spPr>
          <a:xfrm>
            <a:off x="8566064" y="4580268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Door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68C01-EFC9-7A6F-6DC7-E203789A3263}"/>
              </a:ext>
            </a:extLst>
          </p:cNvPr>
          <p:cNvSpPr txBox="1"/>
          <p:nvPr/>
        </p:nvSpPr>
        <p:spPr>
          <a:xfrm>
            <a:off x="3201968" y="3587888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1/3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17DB5D-CEBF-FA9C-CB21-7A2C584F8687}"/>
              </a:ext>
            </a:extLst>
          </p:cNvPr>
          <p:cNvSpPr txBox="1"/>
          <p:nvPr/>
        </p:nvSpPr>
        <p:spPr>
          <a:xfrm>
            <a:off x="3201968" y="4191091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14295-E20B-06FC-B50E-1C21CBE722F1}"/>
              </a:ext>
            </a:extLst>
          </p:cNvPr>
          <p:cNvSpPr txBox="1"/>
          <p:nvPr/>
        </p:nvSpPr>
        <p:spPr>
          <a:xfrm>
            <a:off x="7591226" y="2147900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1/2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943811-3317-E92E-3C20-2EB07EB0DF7C}"/>
              </a:ext>
            </a:extLst>
          </p:cNvPr>
          <p:cNvSpPr txBox="1"/>
          <p:nvPr/>
        </p:nvSpPr>
        <p:spPr>
          <a:xfrm>
            <a:off x="7610775" y="2927325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1/2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B7AAA-F042-13CF-BB66-74B8D81739B9}"/>
              </a:ext>
            </a:extLst>
          </p:cNvPr>
          <p:cNvSpPr txBox="1"/>
          <p:nvPr/>
        </p:nvSpPr>
        <p:spPr>
          <a:xfrm>
            <a:off x="7740813" y="3590287"/>
            <a:ext cx="286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ECBC9-0B42-D17F-1122-10E45A66E758}"/>
              </a:ext>
            </a:extLst>
          </p:cNvPr>
          <p:cNvSpPr txBox="1"/>
          <p:nvPr/>
        </p:nvSpPr>
        <p:spPr>
          <a:xfrm>
            <a:off x="7739023" y="4564314"/>
            <a:ext cx="286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8">
                <a:extLst>
                  <a:ext uri="{FF2B5EF4-FFF2-40B4-BE49-F238E27FC236}">
                    <a16:creationId xmlns:a16="http://schemas.microsoft.com/office/drawing/2014/main" id="{4194F0F4-BA32-B56D-3CD5-13306734C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684808"/>
                  </p:ext>
                </p:extLst>
              </p:nvPr>
            </p:nvGraphicFramePr>
            <p:xfrm>
              <a:off x="9543822" y="1417320"/>
              <a:ext cx="2016317" cy="3616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317">
                      <a:extLst>
                        <a:ext uri="{9D8B030D-6E8A-4147-A177-3AD203B41FA5}">
                          <a16:colId xmlns:a16="http://schemas.microsoft.com/office/drawing/2014/main" val="1030321067"/>
                        </a:ext>
                      </a:extLst>
                    </a:gridCol>
                  </a:tblGrid>
                  <a:tr h="428668">
                    <a:tc>
                      <a:txBody>
                        <a:bodyPr/>
                        <a:lstStyle/>
                        <a:p>
                          <a:r>
                            <a:rPr lang="en-AU" sz="16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6479146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518217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224574"/>
                      </a:ext>
                    </a:extLst>
                  </a:tr>
                  <a:tr h="439926">
                    <a:tc>
                      <a:txBody>
                        <a:bodyPr/>
                        <a:lstStyle/>
                        <a:p>
                          <a:pPr algn="l"/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136858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4769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A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1</m:t>
                                </m:r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78589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AU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891813"/>
                      </a:ext>
                    </a:extLst>
                  </a:tr>
                  <a:tr h="260074">
                    <a:tc>
                      <a:txBody>
                        <a:bodyPr/>
                        <a:lstStyle/>
                        <a:p>
                          <a:pPr algn="l"/>
                          <a:endParaRPr lang="en-AU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298766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A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1</m:t>
                                </m:r>
                                <m:r>
                                  <a:rPr lang="en-AU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084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8">
                <a:extLst>
                  <a:ext uri="{FF2B5EF4-FFF2-40B4-BE49-F238E27FC236}">
                    <a16:creationId xmlns:a16="http://schemas.microsoft.com/office/drawing/2014/main" id="{4194F0F4-BA32-B56D-3CD5-13306734C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684808"/>
                  </p:ext>
                </p:extLst>
              </p:nvPr>
            </p:nvGraphicFramePr>
            <p:xfrm>
              <a:off x="9543822" y="1417320"/>
              <a:ext cx="2016317" cy="3616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317">
                      <a:extLst>
                        <a:ext uri="{9D8B030D-6E8A-4147-A177-3AD203B41FA5}">
                          <a16:colId xmlns:a16="http://schemas.microsoft.com/office/drawing/2014/main" val="1030321067"/>
                        </a:ext>
                      </a:extLst>
                    </a:gridCol>
                  </a:tblGrid>
                  <a:tr h="428668">
                    <a:tc>
                      <a:txBody>
                        <a:bodyPr/>
                        <a:lstStyle/>
                        <a:p>
                          <a:r>
                            <a:rPr lang="en-AU" sz="1600" dirty="0">
                              <a:solidFill>
                                <a:schemeClr val="tx1"/>
                              </a:solidFill>
                            </a:rPr>
                            <a:t>Probability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6479146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7143" b="-8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518217"/>
                      </a:ext>
                    </a:extLst>
                  </a:tr>
                  <a:tr h="428668">
                    <a:tc>
                      <a:txBody>
                        <a:bodyPr/>
                        <a:lstStyle/>
                        <a:p>
                          <a:pPr algn="l"/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224574"/>
                      </a:ext>
                    </a:extLst>
                  </a:tr>
                  <a:tr h="439926">
                    <a:tc>
                      <a:txBody>
                        <a:bodyPr/>
                        <a:lstStyle/>
                        <a:p>
                          <a:pPr algn="l"/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136858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02778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4769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17143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785892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endParaRPr lang="en-AU" sz="1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5891813"/>
                      </a:ext>
                    </a:extLst>
                  </a:tr>
                  <a:tr h="260074">
                    <a:tc>
                      <a:txBody>
                        <a:bodyPr/>
                        <a:lstStyle/>
                        <a:p>
                          <a:pPr algn="l"/>
                          <a:endParaRPr lang="en-AU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1298766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13889" b="-1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84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882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5400" b="0" spc="-10" dirty="0">
                    <a:cs typeface="Arial"/>
                  </a:rPr>
                  <a:t>Probability of outcome </a:t>
                </a:r>
                <a14:m>
                  <m:oMath xmlns:m="http://schemas.openxmlformats.org/officeDocument/2006/math">
                    <m:r>
                      <a:rPr lang="en-AU" sz="5400" b="0" i="1" spc="-10" dirty="0" smtClean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5400" b="0" spc="-10" dirty="0"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lang="en-AU" sz="5400" b="0" i="1" spc="-10" smtClean="0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d>
                      <m:dPr>
                        <m:ctrlPr>
                          <a:rPr lang="en-AU" sz="5400" b="0" i="1" spc="-1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5400" b="0" i="1" spc="-10" smtClean="0">
                            <a:latin typeface="Cambria Math" panose="02040503050406030204" pitchFamily="18" charset="0"/>
                            <a:cs typeface="Arial"/>
                          </a:rPr>
                          <m:t>𝐴</m:t>
                        </m:r>
                      </m:e>
                    </m:d>
                  </m:oMath>
                </a14:m>
                <a:endParaRPr lang="en-AU" sz="5400" b="0" spc="-10" dirty="0"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5400" b="0" spc="-10" dirty="0"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5400" b="0" spc="-10" dirty="0">
                    <a:cs typeface="Arial"/>
                  </a:rPr>
                  <a:t>Probability function: </a:t>
                </a:r>
                <a14:m>
                  <m:oMath xmlns:m="http://schemas.openxmlformats.org/officeDocument/2006/math">
                    <m:r>
                      <a:rPr lang="en-AU" sz="5400" b="0" i="1" spc="-10" smtClean="0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d>
                      <m:dPr>
                        <m:ctrlPr>
                          <a:rPr lang="en-AU" sz="5400" b="0" i="1" spc="-1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54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∙</m:t>
                        </m:r>
                      </m:e>
                    </m:d>
                  </m:oMath>
                </a14:m>
                <a:endParaRPr lang="en-AU" sz="5400" b="0" spc="-10" dirty="0">
                  <a:ea typeface="Cambria Math" panose="02040503050406030204" pitchFamily="18" charset="0"/>
                  <a:cs typeface="Arial"/>
                </a:endParaRPr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894" t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98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2|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𝐷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𝐶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2∩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𝐷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𝐷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2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457200"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den>
                          </m:f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6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32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457200"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num>
                        <m:den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b="-80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6000" b="0" i="0" dirty="0">
                    <a:solidFill>
                      <a:srgbClr val="000000"/>
                    </a:solidFill>
                    <a:effectLst/>
                    <a:latin typeface="Source Sans Pro" panose="020B0503030403020204" pitchFamily="34" charset="0"/>
                  </a:rPr>
                  <a:t>The probability of outcome </a:t>
                </a:r>
                <a14:m>
                  <m:oMath xmlns:m="http://schemas.openxmlformats.org/officeDocument/2006/math">
                    <m:r>
                      <a:rPr lang="en-AU" sz="6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6000" b="0" i="0" dirty="0">
                    <a:solidFill>
                      <a:srgbClr val="000000"/>
                    </a:solidFill>
                    <a:effectLst/>
                    <a:latin typeface="Source Sans Pro" panose="020B0503030403020204" pitchFamily="34" charset="0"/>
                  </a:rPr>
                  <a:t> lies between 0 and 1</a:t>
                </a: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6000" spc="-10" dirty="0">
                  <a:cs typeface="Arial"/>
                </a:endParaRPr>
              </a:p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6000" spc="-10">
                          <a:latin typeface="Cambria Math" panose="02040503050406030204" pitchFamily="18" charset="0"/>
                          <a:cs typeface="Arial"/>
                        </a:rPr>
                        <m:t>0</m:t>
                      </m:r>
                      <m:r>
                        <a:rPr lang="en-AU" sz="6000" i="1" spc="-1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</m:t>
                      </m:r>
                      <m:r>
                        <a:rPr lang="en-AU" sz="6000" i="1" spc="-1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6000" i="1" spc="-1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6000" i="1" spc="-1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  <m:r>
                        <a:rPr lang="en-AU" sz="6000" spc="-1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≤1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3356" t="-3727" r="-2431" b="-8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board&#10;&#10;Description automatically generated with low confidence">
            <a:extLst>
              <a:ext uri="{FF2B5EF4-FFF2-40B4-BE49-F238E27FC236}">
                <a16:creationId xmlns:a16="http://schemas.microsoft.com/office/drawing/2014/main" id="{C8535DCF-F545-976C-06D7-AA78F231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7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5468146" cy="4081404"/>
              </a:xfrm>
            </p:spPr>
            <p:txBody>
              <a:bodyPr/>
              <a:lstStyle/>
              <a:p>
                <a:pPr indent="-172800">
                  <a:buClr>
                    <a:schemeClr val="tx1"/>
                  </a:buClr>
                  <a:tabLst>
                    <a:tab pos="395131" algn="l"/>
                  </a:tabLst>
                </a:pPr>
                <a:r>
                  <a:rPr lang="en-AU" sz="4400" dirty="0">
                    <a:solidFill>
                      <a:schemeClr val="tx1"/>
                    </a:solidFill>
                  </a:rPr>
                  <a:t>The probability of the entire outcome space equals 1</a:t>
                </a:r>
                <a:endParaRPr lang="en-AU" sz="4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sz="4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4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  <m:r>
                            <a:rPr lang="en-AU" sz="4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AU" sz="4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  <m:r>
                            <a:rPr lang="en-AU" sz="4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=52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AU" sz="4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AU" sz="4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4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52</m:t>
                              </m:r>
                            </m:den>
                          </m:f>
                        </m:e>
                      </m:nary>
                      <m:r>
                        <a:rPr lang="en-AU" sz="4400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=1</m:t>
                      </m:r>
                    </m:oMath>
                  </m:oMathPara>
                </a14:m>
                <a:endParaRPr lang="en-AU" sz="4400" spc="-1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44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5468146" cy="4081404"/>
              </a:xfrm>
              <a:blipFill>
                <a:blip r:embed="rId2"/>
                <a:stretch>
                  <a:fillRect l="-29398" t="-2795" r="-6019" b="-931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74B2320D-E669-1506-84D6-056ED44D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288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:r>
                  <a:rPr lang="en-AU" sz="3600" dirty="0">
                    <a:cs typeface="Arial"/>
                  </a:rPr>
                  <a:t>If outcomes </a:t>
                </a:r>
                <a14:m>
                  <m:oMath xmlns:m="http://schemas.openxmlformats.org/officeDocument/2006/math">
                    <m:r>
                      <a:rPr lang="en-AU" sz="3600" dirty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600" dirty="0"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3600" dirty="0"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600" dirty="0">
                    <a:cs typeface="Arial"/>
                  </a:rPr>
                  <a:t> are mutually exclusive, the probability of </a:t>
                </a:r>
                <a14:m>
                  <m:oMath xmlns:m="http://schemas.openxmlformats.org/officeDocument/2006/math">
                    <m:r>
                      <a:rPr lang="en-AU" sz="3600" i="1" dirty="0" smtClean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600" dirty="0">
                    <a:cs typeface="Arial"/>
                  </a:rPr>
                  <a:t> or </a:t>
                </a:r>
                <a14:m>
                  <m:oMath xmlns:m="http://schemas.openxmlformats.org/officeDocument/2006/math">
                    <m:r>
                      <a:rPr lang="en-AU" sz="3600" i="1" dirty="0" smtClean="0"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600" dirty="0">
                    <a:cs typeface="Arial"/>
                  </a:rPr>
                  <a:t> is the sum of the probability of </a:t>
                </a:r>
                <a14:m>
                  <m:oMath xmlns:m="http://schemas.openxmlformats.org/officeDocument/2006/math">
                    <m:r>
                      <a:rPr lang="en-AU" sz="3600" i="1" dirty="0" smtClean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600" dirty="0">
                    <a:cs typeface="Arial"/>
                  </a:rPr>
                  <a:t> and the probability of </a:t>
                </a:r>
                <a14:m>
                  <m:oMath xmlns:m="http://schemas.openxmlformats.org/officeDocument/2006/math">
                    <m:r>
                      <a:rPr lang="en-AU" sz="3600" i="1" dirty="0" smtClean="0"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600" dirty="0">
                    <a:cs typeface="Arial"/>
                  </a:rPr>
                  <a:t>.</a:t>
                </a:r>
              </a:p>
              <a:p>
                <a:pPr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600" dirty="0"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or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620" t="-2174" b="-5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58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dirty="0">
                              <a:solidFill>
                                <a:schemeClr val="accent2"/>
                              </a:solidFill>
                              <a:cs typeface="Arial"/>
                            </a:rPr>
                            <m:t>♥️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♦️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cs typeface="Arial"/>
                            </a:rPr>
                            <m:t>♣️</m:t>
                          </m:r>
                        </m:e>
                      </m:d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♠️</m:t>
                          </m:r>
                        </m:e>
                      </m:d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dirty="0">
                              <a:solidFill>
                                <a:schemeClr val="accent2"/>
                              </a:solidFill>
                              <a:cs typeface="Arial"/>
                            </a:rPr>
                            <m:t>♥️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♦️</m:t>
                          </m:r>
                        </m:e>
                      </m:d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cs typeface="Arial"/>
                            </a:rPr>
                            <m:t>♣️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    =</m:t>
                      </m:r>
                      <m:f>
                        <m:fPr>
                          <m:type m:val="skw"/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        </m:t>
                      </m:r>
                      <m:r>
                        <a:rPr lang="en-A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num>
                        <m:den>
                          <m: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AU" sz="3200" dirty="0"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2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52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283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indent="-172800">
                  <a:buClr>
                    <a:schemeClr val="tx1"/>
                  </a:buClr>
                  <a:tabLst>
                    <a:tab pos="395131" algn="l"/>
                  </a:tabLst>
                </a:pPr>
                <a:r>
                  <a:rPr lang="en-AU" sz="3600" dirty="0">
                    <a:solidFill>
                      <a:schemeClr val="tx1"/>
                    </a:solidFill>
                    <a:cs typeface="Arial"/>
                  </a:rPr>
                  <a:t>If outcomes </a:t>
                </a:r>
                <a14:m>
                  <m:oMath xmlns:m="http://schemas.openxmlformats.org/officeDocument/2006/math">
                    <m:r>
                      <a:rPr lang="en-AU" sz="3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600" dirty="0">
                    <a:solidFill>
                      <a:schemeClr val="tx1"/>
                    </a:solidFill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3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600" dirty="0">
                    <a:solidFill>
                      <a:schemeClr val="tx1"/>
                    </a:solidFill>
                    <a:cs typeface="Arial"/>
                  </a:rPr>
                  <a:t> are not mutually exclusive, the probability of 𝐴 or 𝐵 is the sum of the probability of 𝐴 and the probability of 𝐵 minus the probability of both occurring.</a:t>
                </a: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600" dirty="0">
                  <a:solidFill>
                    <a:schemeClr val="tx1"/>
                  </a:solidFill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620" t="-2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50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∪</m:t>
                          </m:r>
                          <m:r>
                            <a:rPr lang="en-AU" sz="3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♦️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A</m:t>
                          </m:r>
                        </m:e>
                      </m:d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♦️</m:t>
                          </m:r>
                        </m:e>
                      </m:d>
                      <m:r>
                        <a:rPr lang="en-AU" sz="3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♦️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 =</m:t>
                      </m:r>
                      <m:f>
                        <m:fPr>
                          <m:type m:val="skw"/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num>
                        <m:den>
                          <m:r>
                            <a:rPr lang="en-AU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  <m:r>
                        <a:rPr lang="en-AU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den>
                      </m:f>
                      <m:r>
                        <a:rPr lang="en-AU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f>
                        <m:fPr>
                          <m:type m:val="skw"/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L="28440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 </m:t>
                      </m:r>
                      <m:r>
                        <a:rPr lang="en-AU" sz="3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16</m:t>
                          </m:r>
                        </m:num>
                        <m:den>
                          <m:r>
                            <a:rPr lang="en-AU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AU" sz="3600" i="1" dirty="0">
                  <a:solidFill>
                    <a:srgbClr val="000000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4820D55-6EDC-714A-ABE7-310BE52BE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7453" b="-59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257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16616</TotalTime>
  <Words>446</Words>
  <Application>Microsoft Macintosh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Helvetica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66</cp:revision>
  <dcterms:created xsi:type="dcterms:W3CDTF">2022-02-14T06:08:26Z</dcterms:created>
  <dcterms:modified xsi:type="dcterms:W3CDTF">2025-01-15T06:09:16Z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